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58" r:id="rId3"/>
    <p:sldId id="379" r:id="rId4"/>
    <p:sldId id="406" r:id="rId5"/>
    <p:sldId id="412" r:id="rId6"/>
    <p:sldId id="399" r:id="rId7"/>
    <p:sldId id="407" r:id="rId8"/>
    <p:sldId id="400" r:id="rId9"/>
    <p:sldId id="401" r:id="rId10"/>
    <p:sldId id="408" r:id="rId11"/>
    <p:sldId id="409" r:id="rId12"/>
    <p:sldId id="410" r:id="rId13"/>
    <p:sldId id="411" r:id="rId14"/>
    <p:sldId id="354" r:id="rId15"/>
  </p:sldIdLst>
  <p:sldSz cx="12192000" cy="6858000"/>
  <p:notesSz cx="6797675" cy="9926638"/>
  <p:embeddedFontLst>
    <p:embeddedFont>
      <p:font typeface="ShellHeavy" panose="00000700000000000000" pitchFamily="50" charset="0"/>
      <p:regular r:id="rId18"/>
      <p:bold r:id="rId19"/>
    </p:embeddedFont>
    <p:embeddedFont>
      <p:font typeface="ShellMedium" panose="00000600000000000000" pitchFamily="50" charset="0"/>
      <p:regular r:id="rId20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60" autoAdjust="0"/>
    <p:restoredTop sz="92442" autoAdjust="0"/>
  </p:normalViewPr>
  <p:slideViewPr>
    <p:cSldViewPr snapToGrid="0" snapToObjects="1" showGuides="1">
      <p:cViewPr varScale="1">
        <p:scale>
          <a:sx n="60" d="100"/>
          <a:sy n="60" d="100"/>
        </p:scale>
        <p:origin x="60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240" y="67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11/09/2023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11/09/2023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927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9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96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6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13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8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872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6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B6421A83-5481-0EC9-4EE0-C0175F27A97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BE657F6-11B6-058A-8918-64990BF686A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10CABD4-2B64-4323-07EA-DDB0CAD0C2B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7886821-20CB-0ABA-F1C6-17E5C1A24DCB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94CA9CF-A61E-FFA9-D812-D0CB2832187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E57344E-5487-168B-37D6-7BBB0899EE9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099EDCB-D328-0601-D004-EE0636AF983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C55DDFD-1527-8F71-F9E5-423CA99DC748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FA2DA2A-4A3A-157C-6313-DF3913FD157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95F6BEE-849B-8E3E-1D0C-044B17F99BE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DCDCA409-A3FF-F3F5-A363-5DFBF20FFBB4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2BD9776-7D76-98A2-B717-EF9F2F971A5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E8AECB8-9BF8-BEEA-361E-AF4C0907804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0105544-94FE-7255-D815-816A4CAA5E6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CB40A56F-CCE3-D430-2EDF-151398E359F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49FFF61-97DA-38C7-E68F-68AAC7B13EE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ED8C869-7BA5-899E-B19F-7B6D9E91F23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18A8A57-2BC3-1EBE-80D9-95B154D7C31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C102C49-03ED-4420-22BB-E64E0A462DC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FFAD9615-9444-2BF8-422A-EAD861880742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02740EE-0425-8EBE-A8A7-2CA10FD271B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Journey Map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Aum Rajadnye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Associate Data 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10D0F4-6B93-10AD-18C8-DEA6F5D0A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3F0D3-B76A-A92A-8BE9-E71F9A5235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6BCC9-55B7-1262-E017-2340C817D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82565-85BC-9595-111E-10078778E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60" y="700989"/>
            <a:ext cx="6826102" cy="2925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47C05F-E045-3FF4-A5E8-183F88F37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317" y="3231539"/>
            <a:ext cx="6826102" cy="29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9368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89F7CB-7D60-03CD-9F7D-F17BB5677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1ABBE-C3D9-4E00-B968-47697938D3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CFF46-E3B3-86C2-BE77-D10D6BC09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066A5-008F-20B0-8F9E-23A54954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4" y="513408"/>
            <a:ext cx="8076949" cy="3548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C7422-789A-7AAB-4CC7-3040593BF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276" y="3269343"/>
            <a:ext cx="6559465" cy="29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292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00FDE8-1B2E-05DE-DEC2-B6DBC3556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1AE70-A751-FA3E-0CD3-B6A8AA8BE6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74F1B-0F32-2867-18DD-1677F63FA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D98B5-0B0C-BF84-2172-BAF17A12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9" y="473227"/>
            <a:ext cx="6847133" cy="3053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341C3F-4C8C-D3C4-38B8-437C4E4A8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119" y="2901773"/>
            <a:ext cx="7300622" cy="319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4955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48E34-E081-D37C-8A8C-8FDF1C721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F579A-F0E2-5A5C-38B4-98F1906AA2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DF51A-B41C-39D0-462D-27FA8478E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2F7BF-1482-392B-1921-77322863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28" y="465733"/>
            <a:ext cx="5838628" cy="2532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EA530-4135-E74A-91F0-B79C1F49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703" y="2579324"/>
            <a:ext cx="6319869" cy="337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059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</p:spPr>
        <p:txBody>
          <a:bodyPr wrap="square" anchor="b">
            <a:normAutofit/>
          </a:bodyPr>
          <a:lstStyle/>
          <a:p>
            <a:r>
              <a:rPr lang="en-GB" dirty="0"/>
              <a:t>Journey Map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6447B487-47E3-6F4E-431A-38025B48C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/>
          <a:lstStyle/>
          <a:p>
            <a:r>
              <a:rPr lang="en-US" dirty="0"/>
              <a:t>Custom Training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765175" y="4831200"/>
            <a:ext cx="4060821" cy="237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Aum Rajadnye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765175" y="5083200"/>
            <a:ext cx="4060821" cy="48978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Associate Data 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24177" y="6469199"/>
            <a:ext cx="355564" cy="2376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D32BAE6A-B452-4007-8177-56DD051636F9}" type="slidenum">
              <a:rPr lang="en-GB" noProof="1" smtClean="0"/>
              <a:pPr>
                <a:spcAft>
                  <a:spcPts val="600"/>
                </a:spcAft>
              </a:pPr>
              <a:t>2</a:t>
            </a:fld>
            <a:endParaRPr lang="en-GB" noProof="1"/>
          </a:p>
        </p:txBody>
      </p:sp>
      <p:pic>
        <p:nvPicPr>
          <p:cNvPr id="11" name="Picture Placeholder 7" descr="A car driving on a road surrounded by trees&#10;&#10;Description automatically generated">
            <a:extLst>
              <a:ext uri="{FF2B5EF4-FFF2-40B4-BE49-F238E27FC236}">
                <a16:creationId xmlns:a16="http://schemas.microsoft.com/office/drawing/2014/main" id="{608D083E-5D0E-EB17-7640-B79DD2BFD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r="27870"/>
          <a:stretch/>
        </p:blipFill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1"/>
              <a:t>August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370637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dirty="0" smtClean="0"/>
              <a:pPr/>
              <a:t>3</a:t>
            </a:fld>
            <a:endParaRPr lang="en-GB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5C0A2-2232-2684-3079-332B13241B3E}"/>
              </a:ext>
            </a:extLst>
          </p:cNvPr>
          <p:cNvSpPr txBox="1"/>
          <p:nvPr/>
        </p:nvSpPr>
        <p:spPr bwMode="auto">
          <a:xfrm>
            <a:off x="542259" y="542260"/>
            <a:ext cx="8459127" cy="6904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3600" dirty="0"/>
              <a:t>Azure Storage Account (04/09/23)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3912C-81A0-C3C0-AC37-3BF2D9217B29}"/>
              </a:ext>
            </a:extLst>
          </p:cNvPr>
          <p:cNvSpPr txBox="1"/>
          <p:nvPr/>
        </p:nvSpPr>
        <p:spPr bwMode="auto">
          <a:xfrm>
            <a:off x="512696" y="1232705"/>
            <a:ext cx="9877647" cy="55158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Shell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Azure Storage Account - </a:t>
            </a:r>
            <a:r>
              <a:rPr lang="en-US" b="0" i="0" dirty="0">
                <a:solidFill>
                  <a:srgbClr val="161616"/>
                </a:solidFill>
                <a:effectLst/>
              </a:rPr>
              <a:t>a unique namespace that contains all of your Azure Storage data objects: blobs, files, queues, and tables</a:t>
            </a:r>
          </a:p>
          <a:p>
            <a:pPr marL="285750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Shell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16161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Types of storage accounts - </a:t>
            </a:r>
            <a:r>
              <a:rPr lang="en-US" sz="2400" b="0" i="0" dirty="0">
                <a:solidFill>
                  <a:srgbClr val="161616"/>
                </a:solidFill>
                <a:effectLst/>
              </a:rPr>
              <a:t>Standard general-purpose v2</a:t>
            </a:r>
            <a:r>
              <a:rPr lang="en-US" sz="2400" dirty="0">
                <a:solidFill>
                  <a:srgbClr val="161616"/>
                </a:solidFill>
              </a:rPr>
              <a:t>, </a:t>
            </a:r>
            <a:r>
              <a:rPr lang="en-US" sz="2400" b="0" i="0" dirty="0">
                <a:solidFill>
                  <a:srgbClr val="161616"/>
                </a:solidFill>
                <a:effectLst/>
              </a:rPr>
              <a:t>Premium block blobs, Premium file share, Premium page blobs</a:t>
            </a:r>
          </a:p>
          <a:p>
            <a:pPr marL="285750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6161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Storage redundancy in Azure – Locally redundant Storage, Zone Redundant Storage, Geo Redundant Storage, Geo Zone Redundant Storage</a:t>
            </a:r>
            <a:endParaRPr lang="en-GB" sz="1800" dirty="0"/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8912720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dirty="0" smtClean="0"/>
              <a:pPr/>
              <a:t>4</a:t>
            </a:fld>
            <a:endParaRPr lang="en-GB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5C0A2-2232-2684-3079-332B13241B3E}"/>
              </a:ext>
            </a:extLst>
          </p:cNvPr>
          <p:cNvSpPr txBox="1"/>
          <p:nvPr/>
        </p:nvSpPr>
        <p:spPr bwMode="auto">
          <a:xfrm>
            <a:off x="542260" y="542260"/>
            <a:ext cx="8182290" cy="6904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3600" dirty="0"/>
              <a:t>Azure Storage Account (05/09/23)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3912C-81A0-C3C0-AC37-3BF2D9217B29}"/>
              </a:ext>
            </a:extLst>
          </p:cNvPr>
          <p:cNvSpPr txBox="1"/>
          <p:nvPr/>
        </p:nvSpPr>
        <p:spPr bwMode="auto">
          <a:xfrm>
            <a:off x="512696" y="1232705"/>
            <a:ext cx="10451715" cy="47772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ShellMedium" panose="000006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Azure </a:t>
            </a:r>
            <a:r>
              <a:rPr lang="en-US" sz="2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Blob Storage - </a:t>
            </a:r>
            <a:r>
              <a:rPr lang="en-US" sz="2400" b="0" i="0" dirty="0">
                <a:solidFill>
                  <a:srgbClr val="161616"/>
                </a:solidFill>
                <a:effectLst/>
              </a:rPr>
              <a:t> To store large amounts of unstructured object data</a:t>
            </a:r>
            <a:endParaRPr lang="en-US" b="0" i="0" dirty="0">
              <a:solidFill>
                <a:srgbClr val="161616"/>
              </a:solidFill>
              <a:effectLst/>
            </a:endParaRPr>
          </a:p>
          <a:p>
            <a:pPr marL="285750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16161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Create containers on Azure Storage to organize blobs</a:t>
            </a:r>
          </a:p>
          <a:p>
            <a:pPr marL="285750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6161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Azure File Share to mount file share</a:t>
            </a:r>
            <a:r>
              <a:rPr lang="en-US" sz="2400" b="0" i="0" dirty="0">
                <a:solidFill>
                  <a:srgbClr val="161616"/>
                </a:solidFill>
                <a:effectLst/>
              </a:rPr>
              <a:t>s</a:t>
            </a:r>
          </a:p>
          <a:p>
            <a:pPr marL="285750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6161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Accessing the mounted file share through a Windows VM</a:t>
            </a:r>
          </a:p>
          <a:p>
            <a:pPr marL="285750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16161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Azure Key Vault - </a:t>
            </a:r>
            <a:r>
              <a:rPr lang="en-US" sz="2400" b="0" i="0" dirty="0">
                <a:solidFill>
                  <a:srgbClr val="161616"/>
                </a:solidFill>
                <a:effectLst/>
              </a:rPr>
              <a:t> a cloud service for securely storing and accessing secrets,</a:t>
            </a:r>
            <a:r>
              <a:rPr lang="en-US" sz="2400" b="0" i="0" dirty="0">
                <a:solidFill>
                  <a:srgbClr val="161616"/>
                </a:solidFill>
                <a:effectLst/>
                <a:cs typeface="Times New Roman" panose="02020603050405020304" pitchFamily="18" charset="0"/>
              </a:rPr>
              <a:t> such as passwords or API keys</a:t>
            </a:r>
            <a:endParaRPr lang="en-US" sz="24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73148332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D2B609-4A3F-8FA8-5C00-C04778AF3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EF1D9-2A82-02DF-2159-47201F1D61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86533-90B9-3C3E-DEA2-782B55E5B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2B070-C550-FAB8-3AE1-C0DDAA2B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63" y="1081295"/>
            <a:ext cx="9175898" cy="404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4230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dirty="0" smtClean="0"/>
              <a:pPr/>
              <a:t>6</a:t>
            </a:fld>
            <a:endParaRPr lang="en-GB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5C0A2-2232-2684-3079-332B13241B3E}"/>
              </a:ext>
            </a:extLst>
          </p:cNvPr>
          <p:cNvSpPr txBox="1"/>
          <p:nvPr/>
        </p:nvSpPr>
        <p:spPr bwMode="auto">
          <a:xfrm>
            <a:off x="542259" y="542260"/>
            <a:ext cx="8643685" cy="6904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3600" dirty="0"/>
              <a:t>Azure Data Factory (06/09/23)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3912C-81A0-C3C0-AC37-3BF2D9217B29}"/>
              </a:ext>
            </a:extLst>
          </p:cNvPr>
          <p:cNvSpPr txBox="1"/>
          <p:nvPr/>
        </p:nvSpPr>
        <p:spPr bwMode="auto">
          <a:xfrm>
            <a:off x="512696" y="1232705"/>
            <a:ext cx="9877647" cy="5842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What </a:t>
            </a:r>
            <a:r>
              <a:rPr lang="en-US" sz="24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is Azure Data Factory?</a:t>
            </a:r>
            <a:endParaRPr lang="en-US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5335" lvl="1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</a:rPr>
              <a:t>a series of interconnected systems that provide a complete end-to-end platform for data engineers</a:t>
            </a:r>
            <a:endParaRPr lang="en-GB" dirty="0"/>
          </a:p>
          <a:p>
            <a:pPr marL="895335" lvl="1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It provides code free ETL services</a:t>
            </a:r>
          </a:p>
          <a:p>
            <a:pPr marL="285750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Pipelines and data flows in Azure Data Factory -</a:t>
            </a:r>
          </a:p>
          <a:p>
            <a:pPr marL="895335" lvl="1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P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ipeline is a logical grouping of activities that together perform a task</a:t>
            </a:r>
            <a:endParaRPr lang="en-GB" sz="1800" dirty="0"/>
          </a:p>
          <a:p>
            <a:pPr marL="895335" lvl="1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161616"/>
                </a:solidFill>
              </a:rPr>
              <a:t>D</a:t>
            </a:r>
            <a:r>
              <a:rPr lang="en-US" sz="1800" b="0" i="0" dirty="0">
                <a:solidFill>
                  <a:srgbClr val="161616"/>
                </a:solidFill>
                <a:effectLst/>
              </a:rPr>
              <a:t>ata flows are visually designed data transformations in Azure Data Factory</a:t>
            </a:r>
            <a:endParaRPr lang="en-GB" sz="1800" dirty="0"/>
          </a:p>
          <a:p>
            <a:pPr defTabSz="357708">
              <a:lnSpc>
                <a:spcPct val="200000"/>
              </a:lnSpc>
              <a:buClr>
                <a:schemeClr val="accent2"/>
              </a:buClr>
              <a:buSzPct val="85000"/>
            </a:pPr>
            <a:endParaRPr lang="en-GB" dirty="0"/>
          </a:p>
          <a:p>
            <a:pPr marL="895335" lvl="1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92105556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7E974D-9061-E0E9-016D-8E917BADE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5C88F2-D85B-6972-6469-1546CC2911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90655-ECEA-9FDC-C21A-9973C4423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5FB12-B9B5-9040-0BF8-5DD34C87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5" y="583068"/>
            <a:ext cx="6422576" cy="2845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C53C6-4D8F-A939-69EF-BF425A176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65" y="3081719"/>
            <a:ext cx="6422576" cy="278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3847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dirty="0" smtClean="0"/>
              <a:pPr/>
              <a:t>8</a:t>
            </a:fld>
            <a:endParaRPr lang="en-GB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5C0A2-2232-2684-3079-332B13241B3E}"/>
              </a:ext>
            </a:extLst>
          </p:cNvPr>
          <p:cNvSpPr txBox="1"/>
          <p:nvPr/>
        </p:nvSpPr>
        <p:spPr bwMode="auto">
          <a:xfrm>
            <a:off x="542260" y="542260"/>
            <a:ext cx="10296316" cy="6904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3600" dirty="0"/>
              <a:t>Azure Data Factory (07/09/23)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3912C-81A0-C3C0-AC37-3BF2D9217B29}"/>
              </a:ext>
            </a:extLst>
          </p:cNvPr>
          <p:cNvSpPr txBox="1"/>
          <p:nvPr/>
        </p:nvSpPr>
        <p:spPr bwMode="auto">
          <a:xfrm>
            <a:off x="512696" y="1434041"/>
            <a:ext cx="9877647" cy="38191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15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dirty="0" err="1"/>
              <a:t>ForEach</a:t>
            </a:r>
            <a:r>
              <a:rPr lang="en-US" dirty="0"/>
              <a:t> - </a:t>
            </a:r>
            <a:r>
              <a:rPr lang="en-US" b="0" i="0" dirty="0" err="1">
                <a:solidFill>
                  <a:srgbClr val="161616"/>
                </a:solidFill>
                <a:effectLst/>
              </a:rPr>
              <a:t>ForEach</a:t>
            </a:r>
            <a:r>
              <a:rPr lang="en-US" b="0" i="0" dirty="0">
                <a:solidFill>
                  <a:srgbClr val="161616"/>
                </a:solidFill>
                <a:effectLst/>
              </a:rPr>
              <a:t> Activity defines a repeating control flow in an Azure Data Factory pipeline</a:t>
            </a:r>
          </a:p>
          <a:p>
            <a:pPr marL="285750" indent="-285750" defTabSz="357708">
              <a:lnSpc>
                <a:spcPct val="15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dirty="0"/>
              <a:t>If Condition - </a:t>
            </a:r>
            <a:r>
              <a:rPr lang="en-US" b="0" i="0" dirty="0">
                <a:solidFill>
                  <a:srgbClr val="161616"/>
                </a:solidFill>
                <a:effectLst/>
              </a:rPr>
              <a:t>It executes a set of activities when the condition evaluates to true and another set of activities when the condition evaluates to false</a:t>
            </a:r>
          </a:p>
          <a:p>
            <a:pPr marL="285750" indent="-285750" defTabSz="357708">
              <a:lnSpc>
                <a:spcPct val="15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Join Condition - </a:t>
            </a:r>
            <a:r>
              <a:rPr lang="en-US" b="0" i="0" dirty="0">
                <a:solidFill>
                  <a:srgbClr val="161616"/>
                </a:solidFill>
                <a:effectLst/>
              </a:rPr>
              <a:t>Join transformation to combine data from two sources or streams in a mapping data flow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060148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2023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dirty="0" smtClean="0"/>
              <a:pPr/>
              <a:t>9</a:t>
            </a:fld>
            <a:endParaRPr lang="en-GB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5C0A2-2232-2684-3079-332B13241B3E}"/>
              </a:ext>
            </a:extLst>
          </p:cNvPr>
          <p:cNvSpPr txBox="1"/>
          <p:nvPr/>
        </p:nvSpPr>
        <p:spPr bwMode="auto">
          <a:xfrm>
            <a:off x="542260" y="542260"/>
            <a:ext cx="6315740" cy="6904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GB" sz="3600" dirty="0"/>
              <a:t>Aggregation (08/09/23)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3912C-81A0-C3C0-AC37-3BF2D9217B29}"/>
              </a:ext>
            </a:extLst>
          </p:cNvPr>
          <p:cNvSpPr txBox="1"/>
          <p:nvPr/>
        </p:nvSpPr>
        <p:spPr bwMode="auto">
          <a:xfrm>
            <a:off x="512696" y="1232705"/>
            <a:ext cx="9877647" cy="1083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 defTabSz="357708">
              <a:lnSpc>
                <a:spcPct val="20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r>
              <a:rPr lang="en-GB" dirty="0"/>
              <a:t>Using Azure SQL Database with Azure Data Factory</a:t>
            </a:r>
            <a:endParaRPr lang="en-GB" sz="1800" dirty="0"/>
          </a:p>
          <a:p>
            <a:pPr marL="285750" indent="-285750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Ø"/>
            </a:pPr>
            <a:endParaRPr lang="en-GB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E40CA6-9B3B-69B3-6791-FB6D84488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14" y="2044771"/>
            <a:ext cx="8598716" cy="380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6703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e49536e-9021-4e8b-a813-eda5cb0caf1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344</TotalTime>
  <Words>354</Words>
  <Application>Microsoft Office PowerPoint</Application>
  <PresentationFormat>Widescreen</PresentationFormat>
  <Paragraphs>79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ShellHeavy</vt:lpstr>
      <vt:lpstr>Wingdings</vt:lpstr>
      <vt:lpstr>Arial</vt:lpstr>
      <vt:lpstr>ShellMedium</vt:lpstr>
      <vt:lpstr>Shell layouts with footer</vt:lpstr>
      <vt:lpstr>Journey Map</vt:lpstr>
      <vt:lpstr>Journey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Map</dc:title>
  <dc:creator>Rajadnye, Aum K SBOBNG-PTIY/FHB</dc:creator>
  <cp:lastModifiedBy>Rajadnye, Aum K SBOBNG-PTIY/FHB</cp:lastModifiedBy>
  <cp:revision>20</cp:revision>
  <dcterms:created xsi:type="dcterms:W3CDTF">2023-08-25T03:27:49Z</dcterms:created>
  <dcterms:modified xsi:type="dcterms:W3CDTF">2023-09-11T14:27:28Z</dcterms:modified>
  <cp:category>Shell_IC: MOST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